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57" r:id="rId3"/>
    <p:sldId id="295" r:id="rId4"/>
    <p:sldId id="302" r:id="rId5"/>
    <p:sldId id="263" r:id="rId6"/>
    <p:sldId id="280" r:id="rId7"/>
    <p:sldId id="296" r:id="rId8"/>
    <p:sldId id="304" r:id="rId9"/>
    <p:sldId id="286" r:id="rId10"/>
    <p:sldId id="281" r:id="rId11"/>
    <p:sldId id="297" r:id="rId12"/>
    <p:sldId id="288" r:id="rId13"/>
    <p:sldId id="264" r:id="rId14"/>
    <p:sldId id="289" r:id="rId15"/>
    <p:sldId id="290" r:id="rId16"/>
    <p:sldId id="298" r:id="rId17"/>
    <p:sldId id="305" r:id="rId18"/>
    <p:sldId id="291" r:id="rId19"/>
    <p:sldId id="306" r:id="rId20"/>
    <p:sldId id="292" r:id="rId21"/>
    <p:sldId id="265" r:id="rId22"/>
    <p:sldId id="303" r:id="rId23"/>
    <p:sldId id="293" r:id="rId24"/>
    <p:sldId id="294" r:id="rId25"/>
    <p:sldId id="282" r:id="rId26"/>
    <p:sldId id="299" r:id="rId27"/>
    <p:sldId id="285" r:id="rId28"/>
  </p:sldIdLst>
  <p:sldSz cx="12192000" cy="6858000"/>
  <p:notesSz cx="6858000" cy="9144000"/>
  <p:custDataLst>
    <p:tags r:id="rId3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7" autoAdjust="0"/>
    <p:restoredTop sz="94660"/>
  </p:normalViewPr>
  <p:slideViewPr>
    <p:cSldViewPr snapToGrid="0">
      <p:cViewPr>
        <p:scale>
          <a:sx n="81" d="100"/>
          <a:sy n="81" d="100"/>
        </p:scale>
        <p:origin x="-96" y="-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9B1A07-F18E-41BE-95F5-1B9BC58AF744}" type="datetimeFigureOut">
              <a:rPr lang="en-GB" smtClean="0"/>
              <a:pPr/>
              <a:t>27/09/2019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638E3D-771E-4672-A11D-8D2C32B32D6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29738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D4287-04A9-4C73-9D55-232C8596F91F}" type="datetimeFigureOut">
              <a:rPr lang="en-GB" smtClean="0"/>
              <a:pPr/>
              <a:t>27/09/2019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AB5415-19B2-4E24-9144-8E58C47607A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811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AB5415-19B2-4E24-9144-8E58C47607AD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1293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588034"/>
            <a:ext cx="12200164" cy="278130"/>
            <a:chOff x="0" y="6588034"/>
            <a:chExt cx="12200164" cy="278130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6604907"/>
              <a:ext cx="12192000" cy="25309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09514" y="6588034"/>
              <a:ext cx="1390650" cy="2781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005169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0" y="6588034"/>
            <a:ext cx="12200164" cy="278130"/>
            <a:chOff x="0" y="6588034"/>
            <a:chExt cx="12200164" cy="278130"/>
          </a:xfrm>
        </p:grpSpPr>
        <p:sp>
          <p:nvSpPr>
            <p:cNvPr id="8" name="Rectangle 7"/>
            <p:cNvSpPr/>
            <p:nvPr userDrawn="1"/>
          </p:nvSpPr>
          <p:spPr>
            <a:xfrm>
              <a:off x="0" y="6604907"/>
              <a:ext cx="12192000" cy="25309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09514" y="6588034"/>
              <a:ext cx="1390650" cy="2781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261554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0" y="6588034"/>
            <a:ext cx="12200164" cy="278130"/>
            <a:chOff x="0" y="6588034"/>
            <a:chExt cx="12200164" cy="278130"/>
          </a:xfrm>
        </p:grpSpPr>
        <p:sp>
          <p:nvSpPr>
            <p:cNvPr id="8" name="Rectangle 7"/>
            <p:cNvSpPr/>
            <p:nvPr userDrawn="1"/>
          </p:nvSpPr>
          <p:spPr>
            <a:xfrm>
              <a:off x="0" y="6604907"/>
              <a:ext cx="12192000" cy="25309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09514" y="6588034"/>
              <a:ext cx="1390650" cy="2781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964431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0" y="6588034"/>
            <a:ext cx="12200164" cy="278130"/>
            <a:chOff x="0" y="6588034"/>
            <a:chExt cx="12200164" cy="278130"/>
          </a:xfrm>
        </p:grpSpPr>
        <p:sp>
          <p:nvSpPr>
            <p:cNvPr id="8" name="Rectangle 7"/>
            <p:cNvSpPr/>
            <p:nvPr userDrawn="1"/>
          </p:nvSpPr>
          <p:spPr>
            <a:xfrm>
              <a:off x="0" y="6604907"/>
              <a:ext cx="12192000" cy="25309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09514" y="6588034"/>
              <a:ext cx="1390650" cy="2781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486896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0" y="6588034"/>
            <a:ext cx="12200164" cy="278130"/>
            <a:chOff x="0" y="6588034"/>
            <a:chExt cx="12200164" cy="278130"/>
          </a:xfrm>
        </p:grpSpPr>
        <p:sp>
          <p:nvSpPr>
            <p:cNvPr id="8" name="Rectangle 7"/>
            <p:cNvSpPr/>
            <p:nvPr userDrawn="1"/>
          </p:nvSpPr>
          <p:spPr>
            <a:xfrm>
              <a:off x="0" y="6604907"/>
              <a:ext cx="12192000" cy="25309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09514" y="6588034"/>
              <a:ext cx="1390650" cy="2781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756687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6588034"/>
            <a:ext cx="12200164" cy="278130"/>
            <a:chOff x="0" y="6588034"/>
            <a:chExt cx="12200164" cy="278130"/>
          </a:xfrm>
        </p:grpSpPr>
        <p:sp>
          <p:nvSpPr>
            <p:cNvPr id="9" name="Rectangle 8"/>
            <p:cNvSpPr/>
            <p:nvPr userDrawn="1"/>
          </p:nvSpPr>
          <p:spPr>
            <a:xfrm>
              <a:off x="0" y="6604907"/>
              <a:ext cx="12192000" cy="25309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09514" y="6588034"/>
              <a:ext cx="1390650" cy="2781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100966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0" y="6588034"/>
            <a:ext cx="12200164" cy="278130"/>
            <a:chOff x="0" y="6588034"/>
            <a:chExt cx="12200164" cy="278130"/>
          </a:xfrm>
        </p:grpSpPr>
        <p:sp>
          <p:nvSpPr>
            <p:cNvPr id="11" name="Rectangle 10"/>
            <p:cNvSpPr/>
            <p:nvPr userDrawn="1"/>
          </p:nvSpPr>
          <p:spPr>
            <a:xfrm>
              <a:off x="0" y="6604907"/>
              <a:ext cx="12192000" cy="25309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09514" y="6588034"/>
              <a:ext cx="1390650" cy="2781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368602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6588034"/>
            <a:ext cx="12200164" cy="278130"/>
            <a:chOff x="0" y="6588034"/>
            <a:chExt cx="12200164" cy="278130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6604907"/>
              <a:ext cx="12192000" cy="25309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09514" y="6588034"/>
              <a:ext cx="1390650" cy="2781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251352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6588034"/>
            <a:ext cx="12200164" cy="278130"/>
            <a:chOff x="0" y="6588034"/>
            <a:chExt cx="12200164" cy="278130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6604907"/>
              <a:ext cx="12192000" cy="25309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09514" y="6588034"/>
              <a:ext cx="1390650" cy="2781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78926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6588034"/>
            <a:ext cx="12200164" cy="278130"/>
            <a:chOff x="0" y="6588034"/>
            <a:chExt cx="12200164" cy="278130"/>
          </a:xfrm>
        </p:grpSpPr>
        <p:sp>
          <p:nvSpPr>
            <p:cNvPr id="9" name="Rectangle 8"/>
            <p:cNvSpPr/>
            <p:nvPr userDrawn="1"/>
          </p:nvSpPr>
          <p:spPr>
            <a:xfrm>
              <a:off x="0" y="6604907"/>
              <a:ext cx="12192000" cy="25309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09514" y="6588034"/>
              <a:ext cx="1390650" cy="2781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186086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6588034"/>
            <a:ext cx="12200164" cy="278130"/>
            <a:chOff x="0" y="6588034"/>
            <a:chExt cx="12200164" cy="278130"/>
          </a:xfrm>
        </p:grpSpPr>
        <p:sp>
          <p:nvSpPr>
            <p:cNvPr id="9" name="Rectangle 8"/>
            <p:cNvSpPr/>
            <p:nvPr userDrawn="1"/>
          </p:nvSpPr>
          <p:spPr>
            <a:xfrm>
              <a:off x="0" y="6604907"/>
              <a:ext cx="12192000" cy="25309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09514" y="6588034"/>
              <a:ext cx="1390650" cy="2781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861613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0" y="6588034"/>
            <a:ext cx="12200164" cy="278130"/>
            <a:chOff x="0" y="6588034"/>
            <a:chExt cx="12200164" cy="278130"/>
          </a:xfrm>
        </p:grpSpPr>
        <p:sp>
          <p:nvSpPr>
            <p:cNvPr id="8" name="Rectangle 7"/>
            <p:cNvSpPr/>
            <p:nvPr userDrawn="1"/>
          </p:nvSpPr>
          <p:spPr>
            <a:xfrm>
              <a:off x="0" y="6604907"/>
              <a:ext cx="12192000" cy="25309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09514" y="6588034"/>
              <a:ext cx="1390650" cy="2781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36768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u="none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u="none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97263" y="2165684"/>
            <a:ext cx="9144000" cy="916489"/>
          </a:xfrm>
        </p:spPr>
        <p:txBody>
          <a:bodyPr/>
          <a:lstStyle/>
          <a:p>
            <a:endParaRPr lang="en-GB" dirty="0">
              <a:latin typeface="+mn-lt"/>
              <a:cs typeface="Calibri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7263" y="3281196"/>
            <a:ext cx="9144000" cy="1655762"/>
          </a:xfrm>
        </p:spPr>
        <p:txBody>
          <a:bodyPr>
            <a:normAutofit/>
          </a:bodyPr>
          <a:lstStyle/>
          <a:p>
            <a:r>
              <a:rPr lang="en-GB" sz="3200" dirty="0" smtClean="0"/>
              <a:t>THE NATION AND THE WORLD ECONOMY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928065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22" y="365125"/>
            <a:ext cx="10515600" cy="935641"/>
          </a:xfrm>
        </p:spPr>
        <p:txBody>
          <a:bodyPr>
            <a:normAutofit/>
          </a:bodyPr>
          <a:lstStyle/>
          <a:p>
            <a:pPr algn="ctr"/>
            <a:r>
              <a:rPr lang="en-GB" sz="4800" dirty="0" smtClean="0">
                <a:latin typeface="+mn-lt"/>
              </a:rPr>
              <a:t>Integration of Capital Markets</a:t>
            </a:r>
            <a:endParaRPr lang="en-GB" sz="48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3366" y="1487080"/>
            <a:ext cx="11325268" cy="472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3200" dirty="0" smtClean="0"/>
              <a:t>Countries lend and borrow from each other to finance investment.</a:t>
            </a:r>
          </a:p>
          <a:p>
            <a:pPr>
              <a:spcAft>
                <a:spcPts val="600"/>
              </a:spcAft>
            </a:pPr>
            <a:r>
              <a:rPr lang="en-US" sz="3200" dirty="0" smtClean="0"/>
              <a:t>The </a:t>
            </a:r>
            <a:r>
              <a:rPr lang="en-US" sz="3200" b="1" dirty="0"/>
              <a:t>b</a:t>
            </a:r>
            <a:r>
              <a:rPr lang="en-US" sz="3200" b="1" dirty="0" smtClean="0"/>
              <a:t>alance </a:t>
            </a:r>
            <a:r>
              <a:rPr lang="en-US" sz="3200" b="1" dirty="0"/>
              <a:t>of </a:t>
            </a:r>
            <a:r>
              <a:rPr lang="en-US" sz="3200" b="1" dirty="0" smtClean="0"/>
              <a:t>payments </a:t>
            </a:r>
            <a:r>
              <a:rPr lang="en-US" sz="3200" dirty="0" smtClean="0"/>
              <a:t>records </a:t>
            </a:r>
            <a:r>
              <a:rPr lang="en-US" sz="3200" dirty="0"/>
              <a:t>the sources and uses of foreign </a:t>
            </a:r>
            <a:r>
              <a:rPr lang="en-US" sz="3200" dirty="0" smtClean="0"/>
              <a:t>exchange, which include:</a:t>
            </a:r>
          </a:p>
          <a:p>
            <a:pPr marL="457200" indent="-457200">
              <a:buFont typeface="Arial"/>
              <a:buChar char="•"/>
            </a:pPr>
            <a:r>
              <a:rPr lang="en-US" sz="3200" b="1" dirty="0"/>
              <a:t>Portfolio </a:t>
            </a:r>
            <a:r>
              <a:rPr lang="en-US" sz="3200" b="1" dirty="0" smtClean="0"/>
              <a:t>investment</a:t>
            </a:r>
            <a:r>
              <a:rPr lang="en-US" sz="3200" dirty="0" smtClean="0"/>
              <a:t>: buying foreign stocks/bonds</a:t>
            </a:r>
          </a:p>
          <a:p>
            <a:pPr marL="457200" indent="-457200">
              <a:spcAft>
                <a:spcPts val="1800"/>
              </a:spcAft>
              <a:buFont typeface="Arial"/>
              <a:buChar char="•"/>
            </a:pPr>
            <a:r>
              <a:rPr lang="en-US" sz="3200" b="1" dirty="0" smtClean="0"/>
              <a:t>Foreign direct investment</a:t>
            </a:r>
            <a:r>
              <a:rPr lang="en-US" sz="3200" dirty="0" smtClean="0"/>
              <a:t>: ownership of foreign physical assets </a:t>
            </a:r>
          </a:p>
          <a:p>
            <a:pPr algn="ctr">
              <a:spcAft>
                <a:spcPts val="600"/>
              </a:spcAft>
            </a:pPr>
            <a:r>
              <a:rPr lang="en-US" sz="3200" b="1" dirty="0"/>
              <a:t>C</a:t>
            </a:r>
            <a:r>
              <a:rPr lang="en-US" sz="3200" b="1" dirty="0" smtClean="0"/>
              <a:t>urrent account </a:t>
            </a:r>
            <a:r>
              <a:rPr lang="en-US" sz="3200" dirty="0" smtClean="0"/>
              <a:t>(</a:t>
            </a:r>
            <a:r>
              <a:rPr lang="en-US" sz="3200" b="1" dirty="0" smtClean="0"/>
              <a:t>CA</a:t>
            </a:r>
            <a:r>
              <a:rPr lang="en-US" sz="3200" dirty="0" smtClean="0"/>
              <a:t>) = </a:t>
            </a:r>
            <a:r>
              <a:rPr lang="en-US" sz="3200" b="1" dirty="0" smtClean="0"/>
              <a:t>exports</a:t>
            </a:r>
            <a:r>
              <a:rPr lang="en-US" sz="3200" dirty="0" smtClean="0"/>
              <a:t> – </a:t>
            </a:r>
            <a:r>
              <a:rPr lang="en-US" sz="3200" b="1" dirty="0" smtClean="0"/>
              <a:t>imports</a:t>
            </a:r>
            <a:r>
              <a:rPr lang="en-US" sz="3200" dirty="0" smtClean="0"/>
              <a:t> + </a:t>
            </a:r>
            <a:r>
              <a:rPr lang="en-US" sz="3200" b="1" dirty="0" smtClean="0"/>
              <a:t>net investment</a:t>
            </a:r>
          </a:p>
          <a:p>
            <a:pPr algn="ctr">
              <a:spcAft>
                <a:spcPts val="600"/>
              </a:spcAft>
            </a:pPr>
            <a:r>
              <a:rPr lang="en-US" sz="3200" b="1" dirty="0" smtClean="0"/>
              <a:t>CA deficit: </a:t>
            </a:r>
            <a:r>
              <a:rPr lang="en-US" sz="3200" dirty="0" smtClean="0"/>
              <a:t>Country is borrowing (receiving </a:t>
            </a:r>
            <a:r>
              <a:rPr lang="en-US" sz="3200" b="1" dirty="0" smtClean="0"/>
              <a:t>net capital flows</a:t>
            </a:r>
            <a:r>
              <a:rPr lang="en-US" sz="3200" dirty="0" smtClean="0"/>
              <a:t>)</a:t>
            </a:r>
          </a:p>
          <a:p>
            <a:pPr algn="ctr"/>
            <a:r>
              <a:rPr lang="en-US" sz="3200" b="1" dirty="0" smtClean="0"/>
              <a:t>CA surplus: </a:t>
            </a:r>
            <a:r>
              <a:rPr lang="en-US" sz="3200" dirty="0" smtClean="0"/>
              <a:t>Country is lending (net capital outflow)</a:t>
            </a:r>
          </a:p>
        </p:txBody>
      </p:sp>
    </p:spTree>
    <p:extLst>
      <p:ext uri="{BB962C8B-B14F-4D97-AF65-F5344CB8AC3E}">
        <p14:creationId xmlns:p14="http://schemas.microsoft.com/office/powerpoint/2010/main" val="1373399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5578" y="360497"/>
            <a:ext cx="10515600" cy="935641"/>
          </a:xfrm>
        </p:spPr>
        <p:txBody>
          <a:bodyPr>
            <a:normAutofit/>
          </a:bodyPr>
          <a:lstStyle/>
          <a:p>
            <a:pPr algn="ctr"/>
            <a:r>
              <a:rPr lang="en-GB" sz="4800" dirty="0" smtClean="0">
                <a:latin typeface="+mn-lt"/>
              </a:rPr>
              <a:t>Trends in globalization of capital markets</a:t>
            </a:r>
            <a:endParaRPr lang="en-GB" sz="48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9537" y="4924914"/>
            <a:ext cx="108529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Historically, increased </a:t>
            </a:r>
            <a:r>
              <a:rPr lang="en-US" sz="3200" dirty="0" smtClean="0"/>
              <a:t>trade resulted in larger </a:t>
            </a:r>
            <a:r>
              <a:rPr lang="en-US" sz="3200" dirty="0"/>
              <a:t>CA imbalances. </a:t>
            </a:r>
            <a:r>
              <a:rPr lang="en-US" sz="3200" dirty="0" smtClean="0"/>
              <a:t>(Countries that </a:t>
            </a:r>
            <a:r>
              <a:rPr lang="en-US" sz="3200" dirty="0"/>
              <a:t>trade </a:t>
            </a:r>
            <a:r>
              <a:rPr lang="en-US" sz="3200" dirty="0" smtClean="0"/>
              <a:t>more also </a:t>
            </a:r>
            <a:r>
              <a:rPr lang="en-US" sz="3200" dirty="0"/>
              <a:t>tend to borrow and lend </a:t>
            </a:r>
            <a:r>
              <a:rPr lang="en-US" sz="3200" dirty="0" smtClean="0"/>
              <a:t>more)</a:t>
            </a:r>
          </a:p>
          <a:p>
            <a:pPr algn="ctr"/>
            <a:r>
              <a:rPr lang="en-US" sz="3200" dirty="0" smtClean="0"/>
              <a:t>International asset holdings increased over the 20</a:t>
            </a:r>
            <a:r>
              <a:rPr lang="en-US" sz="3200" baseline="30000" dirty="0" smtClean="0"/>
              <a:t>th</a:t>
            </a:r>
            <a:r>
              <a:rPr lang="en-US" sz="3200" dirty="0" smtClean="0"/>
              <a:t> century. </a:t>
            </a:r>
          </a:p>
        </p:txBody>
      </p:sp>
      <p:pic>
        <p:nvPicPr>
          <p:cNvPr id="8" name="Picture 7" descr="figure-18-0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107" y="1388262"/>
            <a:ext cx="6123788" cy="3663080"/>
          </a:xfrm>
          <a:prstGeom prst="rect">
            <a:avLst/>
          </a:prstGeom>
        </p:spPr>
      </p:pic>
      <p:pic>
        <p:nvPicPr>
          <p:cNvPr id="9" name="Picture 8" descr="figure-18-09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1059" y="1344520"/>
            <a:ext cx="5520749" cy="36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902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369" y="291077"/>
            <a:ext cx="10515600" cy="935641"/>
          </a:xfrm>
        </p:spPr>
        <p:txBody>
          <a:bodyPr>
            <a:normAutofit/>
          </a:bodyPr>
          <a:lstStyle/>
          <a:p>
            <a:pPr algn="ctr"/>
            <a:r>
              <a:rPr lang="en-GB" sz="4800" dirty="0" smtClean="0">
                <a:latin typeface="+mn-lt"/>
              </a:rPr>
              <a:t>Integration of labour markets?</a:t>
            </a:r>
            <a:endParaRPr lang="en-GB" sz="48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44369" y="4946516"/>
            <a:ext cx="103032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Fewer advances in labour market integration than goods or financial market integration due to immigration barriers. </a:t>
            </a:r>
          </a:p>
          <a:p>
            <a:r>
              <a:rPr lang="en-US" sz="3200" dirty="0" smtClean="0"/>
              <a:t>Wages still differ across countries due to migration costs.</a:t>
            </a:r>
          </a:p>
        </p:txBody>
      </p:sp>
      <p:pic>
        <p:nvPicPr>
          <p:cNvPr id="7" name="Picture 6" descr="figure-18-1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923" y="1357472"/>
            <a:ext cx="6335058" cy="3504079"/>
          </a:xfrm>
          <a:prstGeom prst="rect">
            <a:avLst/>
          </a:prstGeom>
        </p:spPr>
      </p:pic>
      <p:pic>
        <p:nvPicPr>
          <p:cNvPr id="8" name="Picture 7" descr="figure-18-12.jpg"/>
          <p:cNvPicPr>
            <a:picLocks noChangeAspect="1"/>
          </p:cNvPicPr>
          <p:nvPr/>
        </p:nvPicPr>
        <p:blipFill>
          <a:blip r:embed="rId3"/>
          <a:srcRect r="4445"/>
          <a:stretch>
            <a:fillRect/>
          </a:stretch>
        </p:blipFill>
        <p:spPr>
          <a:xfrm>
            <a:off x="6714540" y="1418277"/>
            <a:ext cx="5477460" cy="3329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03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743284" y="2738604"/>
            <a:ext cx="8705432" cy="872791"/>
          </a:xfrm>
        </p:spPr>
        <p:txBody>
          <a:bodyPr>
            <a:noAutofit/>
          </a:bodyPr>
          <a:lstStyle/>
          <a:p>
            <a:r>
              <a:rPr lang="en-GB" dirty="0">
                <a:latin typeface="+mn-lt"/>
              </a:rPr>
              <a:t>C</a:t>
            </a:r>
            <a:r>
              <a:rPr lang="en-GB" dirty="0" smtClean="0">
                <a:latin typeface="+mn-lt"/>
              </a:rPr>
              <a:t>. Specialization and Trade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80656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22" y="365125"/>
            <a:ext cx="10515600" cy="935641"/>
          </a:xfrm>
        </p:spPr>
        <p:txBody>
          <a:bodyPr>
            <a:normAutofit/>
          </a:bodyPr>
          <a:lstStyle/>
          <a:p>
            <a:pPr algn="ctr"/>
            <a:r>
              <a:rPr lang="en-GB" sz="4800" dirty="0" smtClean="0">
                <a:latin typeface="+mn-lt"/>
              </a:rPr>
              <a:t>Specialization</a:t>
            </a:r>
            <a:endParaRPr lang="en-GB" sz="48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03451" y="1300766"/>
            <a:ext cx="10478571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sz="3200" dirty="0" smtClean="0"/>
              <a:t>Increased globalization means that most nations engage in both specialization and trade.</a:t>
            </a:r>
            <a:endParaRPr lang="en-US" sz="3200" dirty="0"/>
          </a:p>
          <a:p>
            <a:pPr>
              <a:spcAft>
                <a:spcPts val="1800"/>
              </a:spcAft>
            </a:pPr>
            <a:r>
              <a:rPr lang="en-US" sz="3200" b="1" dirty="0" smtClean="0"/>
              <a:t>Specialization</a:t>
            </a:r>
            <a:r>
              <a:rPr lang="en-US" sz="3200" dirty="0"/>
              <a:t>:</a:t>
            </a:r>
            <a:r>
              <a:rPr lang="en-US" sz="3200" dirty="0" smtClean="0"/>
              <a:t> when an entity produces a narrower range of goods than it consumes, acquiring the rest through trade.</a:t>
            </a:r>
            <a:endParaRPr lang="en-US" sz="3200" b="1" dirty="0"/>
          </a:p>
          <a:p>
            <a:pPr>
              <a:spcAft>
                <a:spcPts val="600"/>
              </a:spcAft>
            </a:pPr>
            <a:r>
              <a:rPr lang="en-US" sz="3200" dirty="0" smtClean="0"/>
              <a:t>Reasons for specialization include:</a:t>
            </a:r>
          </a:p>
          <a:p>
            <a:pPr marL="457200" indent="-457200">
              <a:spcAft>
                <a:spcPts val="600"/>
              </a:spcAft>
              <a:buFont typeface="Arial"/>
              <a:buChar char="•"/>
            </a:pPr>
            <a:r>
              <a:rPr lang="en-US" sz="3200" b="1" dirty="0" smtClean="0"/>
              <a:t>Comparative advantage </a:t>
            </a:r>
            <a:r>
              <a:rPr lang="en-US" sz="3200" dirty="0" smtClean="0"/>
              <a:t>in producing particular goods</a:t>
            </a:r>
          </a:p>
          <a:p>
            <a:pPr marL="457200" indent="-457200">
              <a:spcAft>
                <a:spcPts val="600"/>
              </a:spcAft>
              <a:buFont typeface="Arial"/>
              <a:buChar char="•"/>
            </a:pPr>
            <a:r>
              <a:rPr lang="en-US" sz="3200" b="1" dirty="0" smtClean="0"/>
              <a:t>Economies of agglomeration </a:t>
            </a:r>
            <a:r>
              <a:rPr lang="en-US" sz="3200" dirty="0" smtClean="0"/>
              <a:t>– cost reductions from locating close to other firms in similar industries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Economies of scale – cost advantages from producing more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56496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0755"/>
            <a:ext cx="10515600" cy="935641"/>
          </a:xfrm>
        </p:spPr>
        <p:txBody>
          <a:bodyPr>
            <a:normAutofit/>
          </a:bodyPr>
          <a:lstStyle/>
          <a:p>
            <a:pPr algn="ctr"/>
            <a:r>
              <a:rPr lang="en-GB" sz="4800" dirty="0" smtClean="0">
                <a:latin typeface="+mn-lt"/>
              </a:rPr>
              <a:t>Comparative Advantage</a:t>
            </a:r>
            <a:endParaRPr lang="en-GB" sz="48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6070" y="1610624"/>
            <a:ext cx="590993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Absolute advantage</a:t>
            </a:r>
            <a:r>
              <a:rPr lang="en-US" sz="3200" dirty="0"/>
              <a:t>:</a:t>
            </a:r>
            <a:r>
              <a:rPr lang="en-US" sz="3200" dirty="0" smtClean="0"/>
              <a:t> uses fewer inputs to produce a good</a:t>
            </a:r>
          </a:p>
          <a:p>
            <a:pPr algn="ctr"/>
            <a:endParaRPr lang="en-US" sz="3200" dirty="0" smtClean="0"/>
          </a:p>
          <a:p>
            <a:pPr algn="ctr"/>
            <a:r>
              <a:rPr lang="en-US" sz="3200" b="1" dirty="0" smtClean="0"/>
              <a:t>Comparative advantage:</a:t>
            </a:r>
            <a:r>
              <a:rPr lang="en-US" sz="3200" dirty="0" smtClean="0"/>
              <a:t> greatest absolute advantage, or least productivity disadvantage (comparatively better)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78171" y="5449202"/>
            <a:ext cx="103904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Trade can be mutually beneficial when both parties </a:t>
            </a:r>
            <a:r>
              <a:rPr lang="en-US" sz="3200" dirty="0" smtClean="0"/>
              <a:t>specialize </a:t>
            </a:r>
            <a:r>
              <a:rPr lang="en-US" sz="3200" dirty="0"/>
              <a:t>in the good in which they have a comparative advantage. </a:t>
            </a:r>
          </a:p>
        </p:txBody>
      </p:sp>
      <p:pic>
        <p:nvPicPr>
          <p:cNvPr id="7" name="Picture 6" descr="figure-18-1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6703" y="1672453"/>
            <a:ext cx="4834103" cy="368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720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figure-18-16-b-d.jpg"/>
          <p:cNvPicPr>
            <a:picLocks noChangeAspect="1"/>
          </p:cNvPicPr>
          <p:nvPr/>
        </p:nvPicPr>
        <p:blipFill>
          <a:blip r:embed="rId2"/>
          <a:srcRect r="51951" b="4929"/>
          <a:stretch>
            <a:fillRect/>
          </a:stretch>
        </p:blipFill>
        <p:spPr>
          <a:xfrm>
            <a:off x="6965959" y="1123662"/>
            <a:ext cx="3031707" cy="27493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22" y="365125"/>
            <a:ext cx="10515600" cy="935641"/>
          </a:xfrm>
        </p:spPr>
        <p:txBody>
          <a:bodyPr>
            <a:normAutofit/>
          </a:bodyPr>
          <a:lstStyle/>
          <a:p>
            <a:pPr algn="ctr"/>
            <a:r>
              <a:rPr lang="en-GB" sz="4800" dirty="0" smtClean="0">
                <a:latin typeface="+mn-lt"/>
              </a:rPr>
              <a:t>Comparative Advantage: Example</a:t>
            </a:r>
            <a:endParaRPr lang="en-GB" sz="48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7513" y="1358080"/>
            <a:ext cx="6337263" cy="524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 smtClean="0"/>
              <a:t>Greta lives on Wheat Island and Carlos lives on Apple Island.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 smtClean="0"/>
              <a:t>Greta has an absolute advantage in producing apples and wheat.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 smtClean="0"/>
              <a:t>Carlos has a comparative advantage in producing apples.</a:t>
            </a:r>
          </a:p>
          <a:p>
            <a:pPr>
              <a:spcAft>
                <a:spcPts val="600"/>
              </a:spcAft>
            </a:pPr>
            <a:r>
              <a:rPr lang="en-US" sz="3200" dirty="0" smtClean="0"/>
              <a:t>In the absence of trade, the feasible consumption frontier = feasible production frontier (they can only consume what they produce).  </a:t>
            </a:r>
          </a:p>
        </p:txBody>
      </p:sp>
      <p:pic>
        <p:nvPicPr>
          <p:cNvPr id="8" name="Picture 7" descr="figure-18-16-b-d.jpg"/>
          <p:cNvPicPr>
            <a:picLocks noChangeAspect="1"/>
          </p:cNvPicPr>
          <p:nvPr/>
        </p:nvPicPr>
        <p:blipFill>
          <a:blip r:embed="rId2"/>
          <a:srcRect l="47288" b="3928"/>
          <a:stretch>
            <a:fillRect/>
          </a:stretch>
        </p:blipFill>
        <p:spPr>
          <a:xfrm>
            <a:off x="6978531" y="3841327"/>
            <a:ext cx="3294372" cy="2751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660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figure-18-18-c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2204" y="1621191"/>
            <a:ext cx="5621240" cy="37754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972" y="469492"/>
            <a:ext cx="10515600" cy="935641"/>
          </a:xfrm>
        </p:spPr>
        <p:txBody>
          <a:bodyPr>
            <a:normAutofit/>
          </a:bodyPr>
          <a:lstStyle/>
          <a:p>
            <a:pPr algn="ctr"/>
            <a:r>
              <a:rPr lang="en-GB" sz="4800" dirty="0" smtClean="0">
                <a:latin typeface="+mn-lt"/>
              </a:rPr>
              <a:t>Comparative Advantage: Example</a:t>
            </a:r>
            <a:endParaRPr lang="en-GB" sz="48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2011" y="1589114"/>
            <a:ext cx="6083501" cy="361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 smtClean="0"/>
              <a:t>With trade, Carlos specializes in producing apples and Greta specializes in producing wheat.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/>
              <a:t>Both of their consumption frontiers are above their production frontiers, so they are both better off.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91523" y="5389470"/>
            <a:ext cx="103904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The relative price of apples to wheat depends on each person’s </a:t>
            </a:r>
            <a:r>
              <a:rPr lang="en-US" sz="3200" b="1" dirty="0" smtClean="0"/>
              <a:t>bargaining power</a:t>
            </a:r>
            <a:r>
              <a:rPr lang="en-US" sz="3200" dirty="0" smtClean="0"/>
              <a:t> and </a:t>
            </a:r>
            <a:r>
              <a:rPr lang="en-US" sz="3200" b="1" dirty="0" smtClean="0"/>
              <a:t>reservation option</a:t>
            </a:r>
            <a:r>
              <a:rPr lang="en-US" sz="3200" dirty="0" smtClean="0"/>
              <a:t>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65399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1894" y="419594"/>
            <a:ext cx="10515600" cy="935641"/>
          </a:xfrm>
        </p:spPr>
        <p:txBody>
          <a:bodyPr>
            <a:normAutofit/>
          </a:bodyPr>
          <a:lstStyle/>
          <a:p>
            <a:pPr algn="ctr"/>
            <a:r>
              <a:rPr lang="en-GB" sz="4800" dirty="0" smtClean="0">
                <a:latin typeface="+mn-lt"/>
              </a:rPr>
              <a:t>Winners and Losers: Short Run</a:t>
            </a:r>
            <a:endParaRPr lang="en-GB" sz="48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0301" y="1573698"/>
            <a:ext cx="11518786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3200" dirty="0" smtClean="0"/>
              <a:t>Opening trade increases countries’ consumption possibility sets, but conflicts of interest emerge between and within countries. </a:t>
            </a:r>
          </a:p>
          <a:p>
            <a:pPr>
              <a:spcAft>
                <a:spcPts val="600"/>
              </a:spcAft>
            </a:pPr>
            <a:r>
              <a:rPr lang="en-US" sz="3200" dirty="0" smtClean="0"/>
              <a:t>Winners and losers from trade depend on the relative scarcity of factors e.g. skilled/unskilled </a:t>
            </a:r>
            <a:r>
              <a:rPr lang="en-US" sz="3200" dirty="0" err="1" smtClean="0"/>
              <a:t>labour</a:t>
            </a:r>
            <a:r>
              <a:rPr lang="en-US" sz="3200" dirty="0" smtClean="0"/>
              <a:t>, capital:</a:t>
            </a:r>
          </a:p>
          <a:p>
            <a:pPr marL="457200" indent="-457200">
              <a:spcAft>
                <a:spcPts val="600"/>
              </a:spcAft>
              <a:buFont typeface="Arial"/>
              <a:buChar char="•"/>
            </a:pPr>
            <a:r>
              <a:rPr lang="en-US" sz="3200" dirty="0" smtClean="0"/>
              <a:t>Relatively </a:t>
            </a:r>
            <a:r>
              <a:rPr lang="en-US" sz="3200" dirty="0"/>
              <a:t>abundant </a:t>
            </a:r>
            <a:r>
              <a:rPr lang="en-US" sz="3200" dirty="0" smtClean="0"/>
              <a:t>factors within a country </a:t>
            </a:r>
            <a:r>
              <a:rPr lang="en-US" sz="3200" dirty="0"/>
              <a:t>are relatively cheap, and gain when trade raises their price towards the world </a:t>
            </a:r>
            <a:r>
              <a:rPr lang="en-US" sz="3200" dirty="0" smtClean="0"/>
              <a:t>average.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Conversely, the price of relatively scarce factors falls towards the world average due to trade.</a:t>
            </a:r>
          </a:p>
        </p:txBody>
      </p:sp>
    </p:spTree>
    <p:extLst>
      <p:ext uri="{BB962C8B-B14F-4D97-AF65-F5344CB8AC3E}">
        <p14:creationId xmlns:p14="http://schemas.microsoft.com/office/powerpoint/2010/main" val="3218771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940" y="201230"/>
            <a:ext cx="10515600" cy="935641"/>
          </a:xfrm>
        </p:spPr>
        <p:txBody>
          <a:bodyPr>
            <a:normAutofit/>
          </a:bodyPr>
          <a:lstStyle/>
          <a:p>
            <a:pPr algn="ctr"/>
            <a:r>
              <a:rPr lang="en-GB" sz="4800" dirty="0" smtClean="0">
                <a:latin typeface="+mn-lt"/>
              </a:rPr>
              <a:t>Hypothetical example</a:t>
            </a:r>
            <a:endParaRPr lang="en-GB" sz="48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4345" y="1014139"/>
            <a:ext cx="8205745" cy="5291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3200" dirty="0" smtClean="0"/>
              <a:t>There are 2 goods: passenger aircraft (capital-intensive) and consumer electronics (</a:t>
            </a:r>
            <a:r>
              <a:rPr lang="en-US" sz="3200" dirty="0" err="1" smtClean="0"/>
              <a:t>labour-intensive</a:t>
            </a:r>
            <a:r>
              <a:rPr lang="en-US" sz="3200" dirty="0" smtClean="0"/>
              <a:t>).</a:t>
            </a:r>
          </a:p>
          <a:p>
            <a:pPr>
              <a:spcAft>
                <a:spcPts val="600"/>
              </a:spcAft>
            </a:pPr>
            <a:r>
              <a:rPr lang="en-US" sz="3200" dirty="0" smtClean="0"/>
              <a:t>The US is relatively capital abundant, whereas China is relatively labour abundant -&gt; specialization according to factor endowments.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 smtClean="0"/>
              <a:t>Winners in the US: Owners of capital -&gt; inequality should rise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 smtClean="0"/>
              <a:t>Winners in China: Workers (higher wages) -&gt; inequality should fall</a:t>
            </a:r>
          </a:p>
        </p:txBody>
      </p:sp>
      <p:pic>
        <p:nvPicPr>
          <p:cNvPr id="10" name="Picture 9" descr="figure-18-2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8585" y="1567865"/>
            <a:ext cx="3799845" cy="4354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219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5641"/>
          </a:xfrm>
        </p:spPr>
        <p:txBody>
          <a:bodyPr>
            <a:normAutofit/>
          </a:bodyPr>
          <a:lstStyle/>
          <a:p>
            <a:pPr algn="ctr"/>
            <a:endParaRPr lang="en-GB" sz="48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29555"/>
            <a:ext cx="10515600" cy="474740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>
              <a:latin typeface="Comic Sans MS" panose="030F0702030302020204" pitchFamily="66" charset="0"/>
            </a:endParaRPr>
          </a:p>
          <a:p>
            <a:pPr marL="0" indent="0">
              <a:buNone/>
            </a:pPr>
            <a:endParaRPr lang="en-GB" dirty="0">
              <a:latin typeface="Comic Sans MS" panose="030F0702030302020204" pitchFamily="66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553580" y="1551663"/>
            <a:ext cx="11524631" cy="4909036"/>
            <a:chOff x="553580" y="1551663"/>
            <a:chExt cx="11524631" cy="4909036"/>
          </a:xfrm>
        </p:grpSpPr>
        <p:sp>
          <p:nvSpPr>
            <p:cNvPr id="4" name="TextBox 3"/>
            <p:cNvSpPr txBox="1"/>
            <p:nvPr/>
          </p:nvSpPr>
          <p:spPr>
            <a:xfrm>
              <a:off x="553580" y="1551663"/>
              <a:ext cx="11084840" cy="49090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Exchange between parties can be mutually beneficial but conflicts arise over how these gains are distributed.  </a:t>
              </a:r>
            </a:p>
            <a:p>
              <a:endParaRPr lang="en-US" sz="3200" dirty="0"/>
            </a:p>
            <a:p>
              <a:pPr>
                <a:spcAft>
                  <a:spcPts val="1200"/>
                </a:spcAft>
              </a:pPr>
              <a:r>
                <a:rPr lang="en-US" sz="3200" dirty="0" smtClean="0"/>
                <a:t>When goods/services, people, and financial assets can cross national boundaries, new factors are involved.</a:t>
              </a:r>
            </a:p>
            <a:p>
              <a:pPr marL="457200" indent="-457200">
                <a:spcAft>
                  <a:spcPts val="600"/>
                </a:spcAft>
                <a:buFont typeface="Arial"/>
                <a:buChar char="•"/>
              </a:pPr>
              <a:r>
                <a:rPr lang="en-US" sz="3200" dirty="0" smtClean="0"/>
                <a:t>How can governments influence trade?</a:t>
              </a:r>
            </a:p>
            <a:p>
              <a:pPr marL="457200" indent="-457200">
                <a:spcAft>
                  <a:spcPts val="600"/>
                </a:spcAft>
                <a:buFont typeface="Arial"/>
                <a:buChar char="•"/>
              </a:pPr>
              <a:r>
                <a:rPr lang="en-US" sz="3200" dirty="0" smtClean="0"/>
                <a:t>What affects the distribution of gains from trade?</a:t>
              </a:r>
            </a:p>
            <a:p>
              <a:pPr marL="457200" indent="-457200">
                <a:spcAft>
                  <a:spcPts val="600"/>
                </a:spcAft>
                <a:buFont typeface="Arial"/>
                <a:buChar char="•"/>
              </a:pPr>
              <a:r>
                <a:rPr lang="en-US" sz="3200" dirty="0" smtClean="0"/>
                <a:t>When can globalization be detrimental to growth?</a:t>
              </a:r>
            </a:p>
            <a:p>
              <a:endParaRPr lang="en-US" sz="3200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9753135" y="1998815"/>
              <a:ext cx="2325076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(Units 5-9)</a:t>
              </a:r>
              <a:endParaRPr lang="en-US" sz="3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4257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figure-18-21-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9178" y="2547691"/>
            <a:ext cx="4711072" cy="35755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940" y="201230"/>
            <a:ext cx="10515600" cy="935641"/>
          </a:xfrm>
        </p:spPr>
        <p:txBody>
          <a:bodyPr>
            <a:normAutofit/>
          </a:bodyPr>
          <a:lstStyle/>
          <a:p>
            <a:pPr algn="ctr"/>
            <a:r>
              <a:rPr lang="en-GB" sz="4800" dirty="0" smtClean="0">
                <a:latin typeface="+mn-lt"/>
              </a:rPr>
              <a:t>Winners and Losers: Long Run</a:t>
            </a:r>
            <a:endParaRPr lang="en-GB" sz="48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7970" y="1224462"/>
            <a:ext cx="114160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Specialization according to comparative advantage has similar labour market effects as technological progress.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3374" y="2478919"/>
            <a:ext cx="7475987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3200" dirty="0"/>
              <a:t>Increased productivity </a:t>
            </a:r>
            <a:r>
              <a:rPr lang="en-US" sz="3200" dirty="0" smtClean="0"/>
              <a:t>shifts the price-setting curve upwards:</a:t>
            </a:r>
            <a:endParaRPr lang="en-US" sz="3200" dirty="0"/>
          </a:p>
          <a:p>
            <a:pPr marL="457200" indent="-457200">
              <a:spcAft>
                <a:spcPts val="600"/>
              </a:spcAft>
              <a:buFont typeface="Arial"/>
              <a:buChar char="•"/>
            </a:pPr>
            <a:r>
              <a:rPr lang="en-US" sz="3200" dirty="0"/>
              <a:t>In the short run, jobs are destroyed.</a:t>
            </a:r>
          </a:p>
          <a:p>
            <a:pPr marL="457200" indent="-457200">
              <a:spcAft>
                <a:spcPts val="600"/>
              </a:spcAft>
              <a:buFont typeface="Arial"/>
              <a:buChar char="•"/>
            </a:pPr>
            <a:r>
              <a:rPr lang="en-US" sz="3200" dirty="0"/>
              <a:t>In the medium run, growth in export industries creates </a:t>
            </a:r>
            <a:r>
              <a:rPr lang="en-US" sz="3200" dirty="0" smtClean="0"/>
              <a:t>new jobs.</a:t>
            </a:r>
            <a:endParaRPr lang="en-US" sz="3200" dirty="0"/>
          </a:p>
          <a:p>
            <a:pPr marL="457200" indent="-457200">
              <a:spcAft>
                <a:spcPts val="600"/>
              </a:spcAft>
              <a:buFont typeface="Arial"/>
              <a:buChar char="•"/>
            </a:pPr>
            <a:r>
              <a:rPr lang="en-US" sz="3200" dirty="0"/>
              <a:t>Long-run adjustment process depends on how much </a:t>
            </a:r>
            <a:r>
              <a:rPr lang="en-US" sz="3200" dirty="0" smtClean="0"/>
              <a:t>wage-setting curve shifts.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34286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34526" y="2939131"/>
            <a:ext cx="8322949" cy="979738"/>
          </a:xfrm>
        </p:spPr>
        <p:txBody>
          <a:bodyPr>
            <a:noAutofit/>
          </a:bodyPr>
          <a:lstStyle/>
          <a:p>
            <a:pPr algn="ctr"/>
            <a:r>
              <a:rPr lang="en-GB" dirty="0">
                <a:latin typeface="+mn-lt"/>
              </a:rPr>
              <a:t>D</a:t>
            </a:r>
            <a:r>
              <a:rPr lang="en-GB" dirty="0" smtClean="0">
                <a:latin typeface="+mn-lt"/>
              </a:rPr>
              <a:t>. The role of policies and institutions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80656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7097" y="171723"/>
            <a:ext cx="10515600" cy="935641"/>
          </a:xfrm>
        </p:spPr>
        <p:txBody>
          <a:bodyPr>
            <a:normAutofit/>
          </a:bodyPr>
          <a:lstStyle/>
          <a:p>
            <a:pPr algn="ctr"/>
            <a:r>
              <a:rPr lang="en-GB" sz="4800" dirty="0" smtClean="0">
                <a:latin typeface="+mn-lt"/>
              </a:rPr>
              <a:t>The power of governments</a:t>
            </a:r>
            <a:endParaRPr lang="en-GB" sz="48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9304" y="1072297"/>
            <a:ext cx="10773393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3200" dirty="0"/>
              <a:t>G</a:t>
            </a:r>
            <a:r>
              <a:rPr lang="en-US" sz="3200" dirty="0" smtClean="0"/>
              <a:t>overnments have additional powers over their national boundaries (compared to within their nation):</a:t>
            </a:r>
          </a:p>
          <a:p>
            <a:pPr marL="457200" indent="-457200">
              <a:spcAft>
                <a:spcPts val="600"/>
              </a:spcAft>
              <a:buFont typeface="Arial"/>
              <a:buChar char="•"/>
            </a:pPr>
            <a:r>
              <a:rPr lang="en-US" sz="3200" dirty="0" smtClean="0"/>
              <a:t>Imposition of tariffs: Taxes on imports effectively discriminate against foreign-produced goods. </a:t>
            </a:r>
          </a:p>
          <a:p>
            <a:pPr marL="457200" indent="-457200">
              <a:spcAft>
                <a:spcPts val="600"/>
              </a:spcAft>
              <a:buFont typeface="Arial"/>
              <a:buChar char="•"/>
            </a:pPr>
            <a:r>
              <a:rPr lang="en-US" sz="3200" dirty="0" smtClean="0"/>
              <a:t>Immigration policies: Regulate the movement of people between nations that is not possible within nations. 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 smtClean="0"/>
              <a:t>Capital controls: </a:t>
            </a:r>
            <a:r>
              <a:rPr lang="en-GB" sz="3200" dirty="0">
                <a:solidFill>
                  <a:srgbClr val="000000"/>
                </a:solidFill>
                <a:latin typeface="Calibri" panose="020F0502020204030204" pitchFamily="34" charset="0"/>
              </a:rPr>
              <a:t>Limits on the ability of individuals or firms to transfer </a:t>
            </a:r>
            <a:r>
              <a:rPr lang="en-GB" sz="32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financial assets </a:t>
            </a:r>
            <a:r>
              <a:rPr lang="en-GB" sz="3200" dirty="0">
                <a:solidFill>
                  <a:srgbClr val="000000"/>
                </a:solidFill>
                <a:latin typeface="Calibri" panose="020F0502020204030204" pitchFamily="34" charset="0"/>
              </a:rPr>
              <a:t>among countries</a:t>
            </a:r>
            <a:r>
              <a:rPr lang="en-GB" sz="32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.</a:t>
            </a:r>
            <a:endParaRPr lang="en-US" sz="3200" dirty="0" smtClean="0"/>
          </a:p>
          <a:p>
            <a:pPr marL="457200" indent="-457200">
              <a:spcAft>
                <a:spcPts val="600"/>
              </a:spcAft>
              <a:buFont typeface="Arial"/>
              <a:buChar char="•"/>
            </a:pPr>
            <a:r>
              <a:rPr lang="en-US" sz="3200" dirty="0" smtClean="0"/>
              <a:t>Monetary policies: Affect the exchange rate hence the relative price of imported and exported goods.</a:t>
            </a:r>
          </a:p>
        </p:txBody>
      </p:sp>
    </p:spTree>
    <p:extLst>
      <p:ext uri="{BB962C8B-B14F-4D97-AF65-F5344CB8AC3E}">
        <p14:creationId xmlns:p14="http://schemas.microsoft.com/office/powerpoint/2010/main" val="3195142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7869" y="163896"/>
            <a:ext cx="10515600" cy="935641"/>
          </a:xfrm>
        </p:spPr>
        <p:txBody>
          <a:bodyPr>
            <a:normAutofit/>
          </a:bodyPr>
          <a:lstStyle/>
          <a:p>
            <a:pPr algn="ctr"/>
            <a:r>
              <a:rPr lang="en-GB" sz="4800" dirty="0" err="1" smtClean="0">
                <a:latin typeface="+mn-lt"/>
              </a:rPr>
              <a:t>Rodrik’s</a:t>
            </a:r>
            <a:r>
              <a:rPr lang="en-GB" sz="4800" dirty="0" smtClean="0">
                <a:latin typeface="+mn-lt"/>
              </a:rPr>
              <a:t> </a:t>
            </a:r>
            <a:r>
              <a:rPr lang="en-GB" sz="4800" dirty="0" err="1" smtClean="0">
                <a:latin typeface="+mn-lt"/>
              </a:rPr>
              <a:t>Trilemma</a:t>
            </a:r>
            <a:endParaRPr lang="en-GB" sz="48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9413" y="3339032"/>
            <a:ext cx="615832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b="1" dirty="0" smtClean="0"/>
              <a:t>Hyper-globalization </a:t>
            </a:r>
            <a:r>
              <a:rPr lang="en-US" sz="3200" dirty="0" smtClean="0"/>
              <a:t>- no </a:t>
            </a:r>
            <a:r>
              <a:rPr lang="en-US" sz="3200" dirty="0"/>
              <a:t>political or cultural barriers to the </a:t>
            </a:r>
            <a:r>
              <a:rPr lang="en-US" sz="3200" dirty="0" smtClean="0"/>
              <a:t>flow of </a:t>
            </a:r>
            <a:r>
              <a:rPr lang="en-US" sz="3200" dirty="0"/>
              <a:t>goods and </a:t>
            </a:r>
            <a:r>
              <a:rPr lang="en-US" sz="3200" dirty="0" smtClean="0"/>
              <a:t>investment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Sovereignty – pursue the policies that it chooses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Democracy – liberty and equality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62662" y="962886"/>
            <a:ext cx="98519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One argument against </a:t>
            </a:r>
            <a:r>
              <a:rPr lang="en-US" sz="3200" dirty="0" smtClean="0"/>
              <a:t>globalization </a:t>
            </a:r>
            <a:r>
              <a:rPr lang="en-US" sz="3200" dirty="0"/>
              <a:t>is that nations must give up some sovereignty or democracy.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4924" y="2210396"/>
            <a:ext cx="69103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Rodrik’s</a:t>
            </a:r>
            <a:r>
              <a:rPr lang="en-US" sz="3200" b="1" dirty="0"/>
              <a:t> </a:t>
            </a:r>
            <a:r>
              <a:rPr lang="en-US" sz="3200" b="1" dirty="0" err="1"/>
              <a:t>Trilemma</a:t>
            </a:r>
            <a:r>
              <a:rPr lang="en-US" sz="3200" b="1" dirty="0"/>
              <a:t> </a:t>
            </a:r>
            <a:r>
              <a:rPr lang="en-US" sz="3200" dirty="0"/>
              <a:t>states it is impossible for countries to simultaneously achieve</a:t>
            </a:r>
            <a:r>
              <a:rPr lang="en-US" sz="3200" dirty="0" smtClean="0"/>
              <a:t>:</a:t>
            </a:r>
            <a:endParaRPr lang="en-US" sz="3200" dirty="0"/>
          </a:p>
        </p:txBody>
      </p:sp>
      <p:pic>
        <p:nvPicPr>
          <p:cNvPr id="7" name="Picture 6" descr="figure-18-22.jpg"/>
          <p:cNvPicPr>
            <a:picLocks noChangeAspect="1"/>
          </p:cNvPicPr>
          <p:nvPr/>
        </p:nvPicPr>
        <p:blipFill>
          <a:blip r:embed="rId2"/>
          <a:srcRect l="19154" r="10595" b="74062"/>
          <a:stretch>
            <a:fillRect/>
          </a:stretch>
        </p:blipFill>
        <p:spPr>
          <a:xfrm>
            <a:off x="6870672" y="2979313"/>
            <a:ext cx="4966633" cy="2237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855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22" y="218604"/>
            <a:ext cx="10515600" cy="935641"/>
          </a:xfrm>
        </p:spPr>
        <p:txBody>
          <a:bodyPr>
            <a:normAutofit/>
          </a:bodyPr>
          <a:lstStyle/>
          <a:p>
            <a:pPr algn="ctr"/>
            <a:r>
              <a:rPr lang="en-GB" sz="4800" dirty="0" err="1" smtClean="0">
                <a:latin typeface="+mn-lt"/>
              </a:rPr>
              <a:t>Rodrik’s</a:t>
            </a:r>
            <a:r>
              <a:rPr lang="en-GB" sz="4800" dirty="0" smtClean="0">
                <a:latin typeface="+mn-lt"/>
              </a:rPr>
              <a:t> </a:t>
            </a:r>
            <a:r>
              <a:rPr lang="en-GB" sz="4800" dirty="0" err="1" smtClean="0">
                <a:latin typeface="+mn-lt"/>
              </a:rPr>
              <a:t>Trilemma</a:t>
            </a:r>
            <a:r>
              <a:rPr lang="en-GB" sz="4800" dirty="0" smtClean="0">
                <a:latin typeface="+mn-lt"/>
              </a:rPr>
              <a:t>: Summary</a:t>
            </a:r>
            <a:endParaRPr lang="en-GB" sz="4800" dirty="0">
              <a:latin typeface="+mn-lt"/>
            </a:endParaRPr>
          </a:p>
        </p:txBody>
      </p:sp>
      <p:pic>
        <p:nvPicPr>
          <p:cNvPr id="5" name="Picture 4" descr="figure-18-22.jpg"/>
          <p:cNvPicPr>
            <a:picLocks noChangeAspect="1"/>
          </p:cNvPicPr>
          <p:nvPr/>
        </p:nvPicPr>
        <p:blipFill>
          <a:blip r:embed="rId2"/>
          <a:srcRect t="28764"/>
          <a:stretch>
            <a:fillRect/>
          </a:stretch>
        </p:blipFill>
        <p:spPr>
          <a:xfrm>
            <a:off x="3037161" y="1147463"/>
            <a:ext cx="6117679" cy="5318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000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22" y="137205"/>
            <a:ext cx="10515600" cy="935641"/>
          </a:xfrm>
        </p:spPr>
        <p:txBody>
          <a:bodyPr>
            <a:normAutofit/>
          </a:bodyPr>
          <a:lstStyle/>
          <a:p>
            <a:pPr algn="ctr"/>
            <a:r>
              <a:rPr lang="en-GB" sz="4800" dirty="0" smtClean="0">
                <a:latin typeface="+mn-lt"/>
              </a:rPr>
              <a:t>Trade and Growth</a:t>
            </a:r>
            <a:endParaRPr lang="en-GB" sz="48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9304" y="1072297"/>
            <a:ext cx="10773393" cy="5401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3200" dirty="0" smtClean="0"/>
              <a:t>Globalization can promote growth:</a:t>
            </a:r>
          </a:p>
          <a:p>
            <a:pPr marL="457200" indent="-457200">
              <a:spcAft>
                <a:spcPts val="600"/>
              </a:spcAft>
              <a:buFont typeface="Arial"/>
              <a:buChar char="•"/>
            </a:pPr>
            <a:r>
              <a:rPr lang="en-US" sz="3200" dirty="0" smtClean="0"/>
              <a:t>Competition with foreign firms accelerates the rate of technological progress</a:t>
            </a:r>
          </a:p>
          <a:p>
            <a:pPr marL="457200" indent="-457200">
              <a:spcAft>
                <a:spcPts val="600"/>
              </a:spcAft>
              <a:buFont typeface="Arial"/>
              <a:buChar char="•"/>
            </a:pPr>
            <a:r>
              <a:rPr lang="en-US" sz="3200" dirty="0" smtClean="0"/>
              <a:t>Economies of scale due to foreign demand allows for lower-cost production, which benefits workers, owners, and buyers</a:t>
            </a:r>
            <a:endParaRPr lang="en-US" sz="3200" dirty="0"/>
          </a:p>
          <a:p>
            <a:pPr>
              <a:spcAft>
                <a:spcPts val="600"/>
              </a:spcAft>
            </a:pPr>
            <a:r>
              <a:rPr lang="en-US" sz="3200" dirty="0" smtClean="0"/>
              <a:t>Globalization can also prevent growth:</a:t>
            </a:r>
          </a:p>
          <a:p>
            <a:pPr marL="457200" indent="-457200">
              <a:spcAft>
                <a:spcPts val="600"/>
              </a:spcAft>
              <a:buFont typeface="Arial"/>
              <a:buChar char="•"/>
            </a:pPr>
            <a:r>
              <a:rPr lang="en-US" sz="3200" dirty="0" smtClean="0"/>
              <a:t>Disadvantageous specialization – specializing in low-innovation sectors can slow growth</a:t>
            </a:r>
          </a:p>
          <a:p>
            <a:pPr marL="457200" indent="-457200">
              <a:spcAft>
                <a:spcPts val="600"/>
              </a:spcAft>
              <a:buFont typeface="Arial"/>
              <a:buChar char="•"/>
            </a:pPr>
            <a:r>
              <a:rPr lang="en-US" sz="3200" b="1" dirty="0" smtClean="0"/>
              <a:t>Learning by doing </a:t>
            </a:r>
            <a:r>
              <a:rPr lang="en-US" sz="3200" dirty="0" smtClean="0"/>
              <a:t>in </a:t>
            </a:r>
            <a:r>
              <a:rPr lang="en-US" sz="3200" b="1" dirty="0" smtClean="0"/>
              <a:t>infant industries </a:t>
            </a:r>
            <a:r>
              <a:rPr lang="en-US" sz="3200" dirty="0" smtClean="0"/>
              <a:t>– may need temporary tariff protection</a:t>
            </a:r>
          </a:p>
        </p:txBody>
      </p:sp>
    </p:spTree>
    <p:extLst>
      <p:ext uri="{BB962C8B-B14F-4D97-AF65-F5344CB8AC3E}">
        <p14:creationId xmlns:p14="http://schemas.microsoft.com/office/powerpoint/2010/main" val="1373399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025" y="273682"/>
            <a:ext cx="10515600" cy="935641"/>
          </a:xfrm>
        </p:spPr>
        <p:txBody>
          <a:bodyPr>
            <a:normAutofit/>
          </a:bodyPr>
          <a:lstStyle/>
          <a:p>
            <a:pPr algn="ctr"/>
            <a:r>
              <a:rPr lang="en-GB" sz="4800" dirty="0" smtClean="0">
                <a:latin typeface="+mn-lt"/>
              </a:rPr>
              <a:t>Globalization and economic performance</a:t>
            </a:r>
            <a:endParaRPr lang="en-GB" sz="48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6980" y="1054908"/>
            <a:ext cx="115596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3200" dirty="0" smtClean="0"/>
              <a:t>Some countries have benefitted more from globalization than others. Economic success depends on how well policies have managed growth due to economic integration.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8178" y="2911171"/>
            <a:ext cx="622264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 smtClean="0"/>
              <a:t>During industrialization, Germany and the US achieved high economic growth despite high manufacturing tariffs.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 smtClean="0"/>
              <a:t>Scandinavian countries prospered through openness, with policies that help displaced workers.</a:t>
            </a:r>
          </a:p>
        </p:txBody>
      </p:sp>
      <p:pic>
        <p:nvPicPr>
          <p:cNvPr id="7" name="Picture 6" descr="figure-18-2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9854" y="2870910"/>
            <a:ext cx="5517311" cy="3386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007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770625" y="554772"/>
            <a:ext cx="2650750" cy="669902"/>
          </a:xfrm>
        </p:spPr>
        <p:txBody>
          <a:bodyPr>
            <a:noAutofit/>
          </a:bodyPr>
          <a:lstStyle/>
          <a:p>
            <a:r>
              <a:rPr lang="en-GB" sz="4800" dirty="0" smtClean="0">
                <a:latin typeface="+mn-lt"/>
              </a:rPr>
              <a:t>Summary</a:t>
            </a:r>
            <a:endParaRPr lang="en-GB" sz="4800" dirty="0">
              <a:latin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0578" y="1386929"/>
            <a:ext cx="1083084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3200" dirty="0" smtClean="0"/>
              <a:t>Economies have become more integrated over time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Specialization and trade can be mutually beneficial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Winners and losers in the short run, both within and between countries, depending on relative factor abundance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All parties can benefit in the </a:t>
            </a:r>
            <a:r>
              <a:rPr lang="en-US" sz="3200" dirty="0"/>
              <a:t>l</a:t>
            </a:r>
            <a:r>
              <a:rPr lang="en-US" sz="3200" dirty="0" smtClean="0"/>
              <a:t>ong-run with good policymaking</a:t>
            </a:r>
          </a:p>
          <a:p>
            <a:endParaRPr lang="en-US" sz="3200" dirty="0" smtClean="0"/>
          </a:p>
          <a:p>
            <a:r>
              <a:rPr lang="en-US" sz="3200" dirty="0" smtClean="0"/>
              <a:t>2. Globalization brings new policy challenges</a:t>
            </a:r>
          </a:p>
          <a:p>
            <a:pPr marL="457200" indent="-457200">
              <a:buFont typeface="Arial"/>
              <a:buChar char="•"/>
            </a:pPr>
            <a:r>
              <a:rPr lang="en-US" sz="3200" b="1" dirty="0" err="1" smtClean="0"/>
              <a:t>Rodrik’s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Trilemma</a:t>
            </a:r>
            <a:r>
              <a:rPr lang="en-US" sz="3200" b="1" dirty="0" smtClean="0"/>
              <a:t> </a:t>
            </a:r>
            <a:r>
              <a:rPr lang="en-US" sz="3200" dirty="0" smtClean="0"/>
              <a:t>shows policymaker’s tradeoffs</a:t>
            </a:r>
            <a:endParaRPr lang="en-US" sz="3200" b="1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Long-run success depends on policies that promote growth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62583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6183"/>
            <a:ext cx="10515600" cy="935641"/>
          </a:xfrm>
        </p:spPr>
        <p:txBody>
          <a:bodyPr>
            <a:normAutofit/>
          </a:bodyPr>
          <a:lstStyle/>
          <a:p>
            <a:pPr algn="ctr"/>
            <a:r>
              <a:rPr lang="en-GB" sz="4800" dirty="0" smtClean="0">
                <a:latin typeface="+mn-lt"/>
              </a:rPr>
              <a:t> </a:t>
            </a:r>
            <a:endParaRPr lang="en-GB" sz="4800" dirty="0"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975347"/>
            <a:ext cx="111172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200" b="1" dirty="0" smtClean="0"/>
              <a:t>Globalization</a:t>
            </a:r>
            <a:r>
              <a:rPr lang="en-US" sz="3200" dirty="0" smtClean="0"/>
              <a:t>: A process by which the economies of the world become more integrated by the freer flow across national boundaries of goods, investment, finance, and labour.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879144" y="5978461"/>
            <a:ext cx="107953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 smtClean="0"/>
              <a:t>Offshoring</a:t>
            </a:r>
            <a:r>
              <a:rPr lang="en-GB" sz="3200" dirty="0" smtClean="0"/>
              <a:t> is an important aspect of globalization.</a:t>
            </a:r>
            <a:endParaRPr lang="en-GB" sz="3200" dirty="0"/>
          </a:p>
        </p:txBody>
      </p:sp>
      <p:pic>
        <p:nvPicPr>
          <p:cNvPr id="6" name="Picture 5" descr="figure-18-0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642" y="2611003"/>
            <a:ext cx="6286717" cy="3408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227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26560"/>
            <a:ext cx="10515600" cy="935641"/>
          </a:xfrm>
        </p:spPr>
        <p:txBody>
          <a:bodyPr>
            <a:normAutofit/>
          </a:bodyPr>
          <a:lstStyle/>
          <a:p>
            <a:pPr algn="ctr"/>
            <a:endParaRPr lang="en-GB" sz="4800" dirty="0"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86823" y="1828017"/>
            <a:ext cx="9651338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200" dirty="0" smtClean="0"/>
              <a:t>Use models and concepts from previous units to explain the effects of globalization on: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/>
              <a:buChar char="•"/>
            </a:pPr>
            <a:r>
              <a:rPr lang="en-US" sz="3200" dirty="0" smtClean="0"/>
              <a:t>International markets for goods and services (trade)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/>
              <a:buChar char="•"/>
            </a:pPr>
            <a:r>
              <a:rPr lang="en-US" sz="3200" dirty="0" smtClean="0"/>
              <a:t>International </a:t>
            </a:r>
            <a:r>
              <a:rPr lang="en-US" sz="3200" dirty="0"/>
              <a:t>capital markets </a:t>
            </a:r>
            <a:r>
              <a:rPr lang="en-US" sz="3200" dirty="0" smtClean="0"/>
              <a:t>(flows </a:t>
            </a:r>
            <a:r>
              <a:rPr lang="en-US" sz="3200" dirty="0"/>
              <a:t>of savings and investment</a:t>
            </a:r>
            <a:r>
              <a:rPr lang="en-US" sz="3200" dirty="0" smtClean="0"/>
              <a:t>)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/>
              <a:buChar char="•"/>
            </a:pPr>
            <a:r>
              <a:rPr lang="en-US" sz="3200" dirty="0"/>
              <a:t>International labour markets (migration</a:t>
            </a:r>
            <a:r>
              <a:rPr lang="en-US" sz="3200" dirty="0" smtClean="0"/>
              <a:t>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3316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91925" y="2618154"/>
            <a:ext cx="10515600" cy="988100"/>
          </a:xfrm>
        </p:spPr>
        <p:txBody>
          <a:bodyPr/>
          <a:lstStyle/>
          <a:p>
            <a:pPr algn="ctr"/>
            <a:r>
              <a:rPr lang="en-GB" dirty="0">
                <a:latin typeface="+mn-lt"/>
              </a:rPr>
              <a:t>B</a:t>
            </a:r>
            <a:r>
              <a:rPr lang="en-GB" dirty="0" smtClean="0">
                <a:latin typeface="+mn-lt"/>
              </a:rPr>
              <a:t>. Measuring Globalization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80656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9124" y="451820"/>
            <a:ext cx="10515600" cy="935641"/>
          </a:xfrm>
        </p:spPr>
        <p:txBody>
          <a:bodyPr>
            <a:normAutofit/>
          </a:bodyPr>
          <a:lstStyle/>
          <a:p>
            <a:pPr algn="ctr"/>
            <a:r>
              <a:rPr lang="en-GB" sz="4800" dirty="0" smtClean="0">
                <a:latin typeface="+mn-lt"/>
              </a:rPr>
              <a:t>Integration of Goods Markets</a:t>
            </a:r>
            <a:endParaRPr lang="en-GB" sz="48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63844" y="1492490"/>
            <a:ext cx="102208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Merchandise trade</a:t>
            </a:r>
            <a:r>
              <a:rPr lang="en-US" sz="3200" dirty="0" smtClean="0"/>
              <a:t>: Tangible products that are physically shipped across borders.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919" y="2674737"/>
            <a:ext cx="635435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Common measures of globalization:</a:t>
            </a:r>
            <a:endParaRPr lang="en-US" sz="3200" dirty="0"/>
          </a:p>
          <a:p>
            <a:r>
              <a:rPr lang="en-US" sz="3200" dirty="0" smtClean="0"/>
              <a:t>1. Imports/exports/total </a:t>
            </a:r>
            <a:r>
              <a:rPr lang="en-US" sz="3200" dirty="0"/>
              <a:t>trade as a share of </a:t>
            </a:r>
            <a:r>
              <a:rPr lang="en-US" sz="3200" dirty="0" smtClean="0"/>
              <a:t>GDP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/>
              <a:t>Clear upward trend in amount of trade worldwide (except from 1914-1945), with sharp acceleration from 1990s onwards.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8407" y="2765514"/>
            <a:ext cx="5853593" cy="335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399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892" y="295743"/>
            <a:ext cx="10515600" cy="935641"/>
          </a:xfrm>
        </p:spPr>
        <p:txBody>
          <a:bodyPr>
            <a:normAutofit/>
          </a:bodyPr>
          <a:lstStyle/>
          <a:p>
            <a:pPr algn="ctr"/>
            <a:r>
              <a:rPr lang="en-GB" sz="4800" dirty="0" smtClean="0">
                <a:latin typeface="+mn-lt"/>
              </a:rPr>
              <a:t>Integration of Goods Markets</a:t>
            </a:r>
            <a:endParaRPr lang="en-GB" sz="48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82886" y="1231384"/>
            <a:ext cx="106262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2. Reduction in trade costs (price gaps) between countries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 smtClean="0"/>
              <a:t>Law of One Price </a:t>
            </a:r>
            <a:r>
              <a:rPr lang="en-US" sz="3200" dirty="0" smtClean="0"/>
              <a:t>should hold if there are no transport costs or barriers to trade.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0734" y="2947176"/>
            <a:ext cx="6045959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GB" sz="3200" b="1" dirty="0" smtClean="0"/>
              <a:t>Price gap</a:t>
            </a:r>
            <a:r>
              <a:rPr lang="en-GB" sz="3200" dirty="0" smtClean="0"/>
              <a:t>: Difference in the price of a good in the exporting and importing country. </a:t>
            </a:r>
          </a:p>
          <a:p>
            <a:r>
              <a:rPr lang="en-GB" sz="3200" dirty="0" smtClean="0"/>
              <a:t>Due to </a:t>
            </a:r>
            <a:r>
              <a:rPr lang="en-GB" sz="3200" b="1" dirty="0" smtClean="0"/>
              <a:t>arbitrage</a:t>
            </a:r>
            <a:r>
              <a:rPr lang="en-GB" sz="3200" dirty="0" smtClean="0"/>
              <a:t>, in competitive equilibrium the price gap should equal the sum of all trade costs. </a:t>
            </a:r>
          </a:p>
        </p:txBody>
      </p:sp>
      <p:pic>
        <p:nvPicPr>
          <p:cNvPr id="8" name="Picture 7" descr="figure-18-03-f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0463" y="2724104"/>
            <a:ext cx="5504007" cy="2984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119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655" y="471734"/>
            <a:ext cx="10515600" cy="935641"/>
          </a:xfrm>
        </p:spPr>
        <p:txBody>
          <a:bodyPr>
            <a:normAutofit/>
          </a:bodyPr>
          <a:lstStyle/>
          <a:p>
            <a:pPr algn="ctr"/>
            <a:r>
              <a:rPr lang="en-GB" sz="4800" dirty="0" smtClean="0">
                <a:latin typeface="+mn-lt"/>
              </a:rPr>
              <a:t>Evidence of globalization of goods</a:t>
            </a:r>
            <a:endParaRPr lang="en-GB" sz="48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59808" y="1407375"/>
            <a:ext cx="1080729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Price gaps between countries have generally declined over time, while the volume of goods traded has generally increased. </a:t>
            </a:r>
          </a:p>
        </p:txBody>
      </p:sp>
      <p:pic>
        <p:nvPicPr>
          <p:cNvPr id="7" name="Picture 6" descr="figure-18-0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146" y="2775385"/>
            <a:ext cx="5486429" cy="3190815"/>
          </a:xfrm>
          <a:prstGeom prst="rect">
            <a:avLst/>
          </a:prstGeom>
        </p:spPr>
      </p:pic>
      <p:pic>
        <p:nvPicPr>
          <p:cNvPr id="9" name="Picture 8" descr="figure-18-04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0641" y="2788596"/>
            <a:ext cx="6152115" cy="325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167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91506"/>
            <a:ext cx="10515600" cy="935641"/>
          </a:xfrm>
        </p:spPr>
        <p:txBody>
          <a:bodyPr>
            <a:normAutofit/>
          </a:bodyPr>
          <a:lstStyle/>
          <a:p>
            <a:pPr algn="ctr"/>
            <a:r>
              <a:rPr lang="en-GB" sz="4800" dirty="0" smtClean="0">
                <a:latin typeface="+mn-lt"/>
              </a:rPr>
              <a:t>Trends in globalization of goods</a:t>
            </a:r>
            <a:endParaRPr lang="en-GB" sz="48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8200" y="1227147"/>
            <a:ext cx="108529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Two </a:t>
            </a:r>
            <a:r>
              <a:rPr lang="en-US" sz="3200" dirty="0"/>
              <a:t>separate periods of increasing global economic integration: </a:t>
            </a:r>
          </a:p>
          <a:p>
            <a:r>
              <a:rPr lang="en-US" sz="3200" b="1" dirty="0" smtClean="0"/>
              <a:t>Globalization I: </a:t>
            </a:r>
            <a:r>
              <a:rPr lang="en-US" sz="3200" dirty="0" smtClean="0"/>
              <a:t>before </a:t>
            </a:r>
            <a:r>
              <a:rPr lang="en-US" sz="3200" dirty="0"/>
              <a:t>1870 </a:t>
            </a:r>
            <a:r>
              <a:rPr lang="en-US" sz="3200" dirty="0" smtClean="0"/>
              <a:t>until 1914</a:t>
            </a:r>
          </a:p>
          <a:p>
            <a:r>
              <a:rPr lang="en-US" sz="3200" b="1" dirty="0" smtClean="0"/>
              <a:t>Globalization II</a:t>
            </a:r>
            <a:r>
              <a:rPr lang="en-US" sz="3200" dirty="0" smtClean="0"/>
              <a:t>: the </a:t>
            </a:r>
            <a:r>
              <a:rPr lang="en-US" sz="3200" dirty="0"/>
              <a:t>end of the </a:t>
            </a:r>
            <a:r>
              <a:rPr lang="en-US" sz="3200" dirty="0" smtClean="0"/>
              <a:t>Second </a:t>
            </a:r>
            <a:r>
              <a:rPr lang="en-US" sz="3200" dirty="0"/>
              <a:t>W</a:t>
            </a:r>
            <a:r>
              <a:rPr lang="en-US" sz="3200" dirty="0" smtClean="0"/>
              <a:t>orld </a:t>
            </a:r>
            <a:r>
              <a:rPr lang="en-US" sz="3200" dirty="0"/>
              <a:t>W</a:t>
            </a:r>
            <a:r>
              <a:rPr lang="en-US" sz="3200" dirty="0" smtClean="0"/>
              <a:t>ar until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8365" y="3012787"/>
            <a:ext cx="5745708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3200" b="1" dirty="0" err="1" smtClean="0"/>
              <a:t>Deglobalization</a:t>
            </a:r>
            <a:r>
              <a:rPr lang="en-US" sz="3200" b="1" dirty="0" smtClean="0"/>
              <a:t>:</a:t>
            </a:r>
            <a:r>
              <a:rPr lang="en-US" sz="3200" dirty="0" smtClean="0"/>
              <a:t> </a:t>
            </a:r>
            <a:r>
              <a:rPr lang="en-US" sz="3200" dirty="0"/>
              <a:t>increasing trade costs during the </a:t>
            </a:r>
            <a:r>
              <a:rPr lang="en-US" sz="3200" dirty="0" smtClean="0"/>
              <a:t>Depression.</a:t>
            </a:r>
          </a:p>
          <a:p>
            <a:r>
              <a:rPr lang="en-US" sz="3200" dirty="0" smtClean="0"/>
              <a:t>Partly due to protectionist policies aimed at protecting domestic employment (</a:t>
            </a:r>
            <a:r>
              <a:rPr lang="en-US" sz="3200" b="1" dirty="0" smtClean="0"/>
              <a:t>tariffs</a:t>
            </a:r>
            <a:r>
              <a:rPr lang="en-US" sz="3200" dirty="0" smtClean="0"/>
              <a:t> and </a:t>
            </a:r>
            <a:r>
              <a:rPr lang="en-US" sz="3200" b="1" dirty="0" smtClean="0"/>
              <a:t>quotas</a:t>
            </a:r>
            <a:r>
              <a:rPr lang="en-US" sz="3200" dirty="0" smtClean="0"/>
              <a:t> on imports).</a:t>
            </a:r>
            <a:endParaRPr lang="en-US" sz="3200" dirty="0"/>
          </a:p>
        </p:txBody>
      </p:sp>
      <p:pic>
        <p:nvPicPr>
          <p:cNvPr id="7" name="Picture 6" descr="figure-18-06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3253" y="2848926"/>
            <a:ext cx="5687433" cy="343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29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11.0&quot;&gt;&lt;object type=&quot;1&quot; unique_id=&quot;10001&quot;&gt;&lt;object type=&quot;8&quot; unique_id=&quot;10017&quot;&gt;&lt;/object&gt;&lt;object type=&quot;2&quot; unique_id=&quot;10018&quot;&gt;&lt;object type=&quot;3&quot; unique_id=&quot;10025&quot;&gt;&lt;property id=&quot;20148&quot; value=&quot;5&quot;/&gt;&lt;property id=&quot;20300&quot; value=&quot;Slide 1 - &amp;quot;Unit 6&amp;quot;&quot;/&gt;&lt;property id=&quot;20307&quot; value=&quot;256&quot;/&gt;&lt;/object&gt;&lt;object type=&quot;3&quot; unique_id=&quot;10026&quot;&gt;&lt;property id=&quot;20148&quot; value=&quot;5&quot;/&gt;&lt;property id=&quot;20300&quot; value=&quot;Slide 3 - &amp;quot;The Unit in Context&amp;quot;&quot;/&gt;&lt;property id=&quot;20307&quot; value=&quot;257&quot;/&gt;&lt;/object&gt;&lt;object type=&quot;3&quot; unique_id=&quot;10055&quot;&gt;&lt;property id=&quot;20148&quot; value=&quot;5&quot;/&gt;&lt;property id=&quot;20300&quot; value=&quot;Slide 4 - &amp;quot;This Unit &amp;quot;&quot;/&gt;&lt;property id=&quot;20307&quot; value=&quot;258&quot;/&gt;&lt;/object&gt;&lt;object type=&quot;3&quot; unique_id=&quot;10151&quot;&gt;&lt;property id=&quot;20148&quot; value=&quot;5&quot;/&gt;&lt;property id=&quot;20300&quot; value=&quot;Slide 6 - &amp;quot;Firms and Wage Contracts&amp;quot;&quot;/&gt;&lt;property id=&quot;20307&quot; value=&quot;259&quot;/&gt;&lt;/object&gt;&lt;object type=&quot;3&quot; unique_id=&quot;10218&quot;&gt;&lt;property id=&quot;20148&quot; value=&quot;5&quot;/&gt;&lt;property id=&quot;20300&quot; value=&quot;Slide 7 - &amp;quot;Firms and Wage Contracts&amp;quot;&quot;/&gt;&lt;property id=&quot;20307&quot; value=&quot;260&quot;/&gt;&lt;/object&gt;&lt;object type=&quot;3&quot; unique_id=&quot;19938&quot;&gt;&lt;property id=&quot;20148&quot; value=&quot;5&quot;/&gt;&lt;property id=&quot;20300&quot; value=&quot;Slide 8&quot;/&gt;&lt;property id=&quot;20307&quot; value=&quot;261&quot;/&gt;&lt;/object&gt;&lt;object type=&quot;3&quot; unique_id=&quot;20019&quot;&gt;&lt;property id=&quot;20148&quot; value=&quot;5&quot;/&gt;&lt;property id=&quot;20300&quot; value=&quot;Slide 2 - &amp;quot;A. Introduction&amp;quot;&quot;/&gt;&lt;property id=&quot;20307&quot; value=&quot;262&quot;/&gt;&lt;/object&gt;&lt;object type=&quot;3&quot; unique_id=&quot;20065&quot;&gt;&lt;property id=&quot;20148&quot; value=&quot;5&quot;/&gt;&lt;property id=&quot;20300&quot; value=&quot;Slide 5 - &amp;quot;B. Labour Contracts and Employment Rents&amp;quot;&quot;/&gt;&lt;property id=&quot;20307&quot; value=&quot;263&quot;/&gt;&lt;/object&gt;&lt;object type=&quot;3&quot; unique_id=&quot;20066&quot;&gt;&lt;property id=&quot;20148&quot; value=&quot;5&quot;/&gt;&lt;property id=&quot;20300&quot; value=&quot;Slide 9 - &amp;quot;C. Labour Discipline Model&amp;quot;&quot;/&gt;&lt;property id=&quot;20307&quot; value=&quot;264&quot;/&gt;&lt;/object&gt;&lt;object type=&quot;3&quot; unique_id=&quot;20144&quot;&gt;&lt;property id=&quot;20148&quot; value=&quot;5&quot;/&gt;&lt;property id=&quot;20300&quot; value=&quot;Slide 14 - &amp;quot;D. The Wage Curve&amp;quot;&quot;/&gt;&lt;property id=&quot;20307&quot; value=&quot;265&quot;/&gt;&lt;/object&gt;&lt;object type=&quot;3&quot; unique_id=&quot;20145&quot;&gt;&lt;property id=&quot;20148&quot; value=&quot;5&quot;/&gt;&lt;property id=&quot;20300&quot; value=&quot;Slide 18 - &amp;quot;E. Fairness and Reciprocity&amp;quot;&quot;/&gt;&lt;property id=&quot;20307&quot; value=&quot;266&quot;/&gt;&lt;/object&gt;&lt;object type=&quot;3&quot; unique_id=&quot;20185&quot;&gt;&lt;property id=&quot;20148&quot; value=&quot;5&quot;/&gt;&lt;property id=&quot;20300&quot; value=&quot;Slide 19 - &amp;quot;G. Looking Forward&amp;quot;&quot;/&gt;&lt;property id=&quot;20307&quot; value=&quot;267&quot;/&gt;&lt;/object&gt;&lt;object type=&quot;3&quot; unique_id=&quot;20228&quot;&gt;&lt;property id=&quot;20148&quot; value=&quot;5&quot;/&gt;&lt;property id=&quot;20300&quot; value=&quot;Slide 20 - &amp;quot;Firms and their Customers&amp;quot;&quot;/&gt;&lt;property id=&quot;20307&quot; value=&quot;268&quot;/&gt;&lt;/object&gt;&lt;object type=&quot;3&quot; unique_id=&quot;20567&quot;&gt;&lt;property id=&quot;20148&quot; value=&quot;5&quot;/&gt;&lt;property id=&quot;20300&quot; value=&quot;Slide 10&quot;/&gt;&lt;property id=&quot;20307&quot; value=&quot;269&quot;/&gt;&lt;/object&gt;&lt;object type=&quot;3&quot; unique_id=&quot;20696&quot;&gt;&lt;property id=&quot;20148&quot; value=&quot;5&quot;/&gt;&lt;property id=&quot;20300&quot; value=&quot;Slide 12&quot;/&gt;&lt;property id=&quot;20307&quot; value=&quot;270&quot;/&gt;&lt;/object&gt;&lt;object type=&quot;3&quot; unique_id=&quot;20782&quot;&gt;&lt;property id=&quot;20148&quot; value=&quot;5&quot;/&gt;&lt;property id=&quot;20300&quot; value=&quot;Slide 13&quot;/&gt;&lt;property id=&quot;20307&quot; value=&quot;271&quot;/&gt;&lt;/object&gt;&lt;object type=&quot;3&quot; unique_id=&quot;20963&quot;&gt;&lt;property id=&quot;20148&quot; value=&quot;5&quot;/&gt;&lt;property id=&quot;20300&quot; value=&quot;Slide 11&quot;/&gt;&lt;property id=&quot;20307&quot; value=&quot;272&quot;/&gt;&lt;/object&gt;&lt;object type=&quot;3&quot; unique_id=&quot;21116&quot;&gt;&lt;property id=&quot;20148&quot; value=&quot;5&quot;/&gt;&lt;property id=&quot;20300&quot; value=&quot;Slide 16&quot;/&gt;&lt;property id=&quot;20307&quot; value=&quot;273&quot;/&gt;&lt;/object&gt;&lt;object type=&quot;3&quot; unique_id=&quot;21217&quot;&gt;&lt;property id=&quot;20148&quot; value=&quot;5&quot;/&gt;&lt;property id=&quot;20300&quot; value=&quot;Slide 15&quot;/&gt;&lt;property id=&quot;20307&quot; value=&quot;274&quot;/&gt;&lt;/object&gt;&lt;object type=&quot;3&quot; unique_id=&quot;21428&quot;&gt;&lt;property id=&quot;20148&quot; value=&quot;5&quot;/&gt;&lt;property id=&quot;20300&quot; value=&quot;Slide 17&quot;/&gt;&lt;property id=&quot;20307&quot; value=&quot;275&quot;/&gt;&lt;/object&gt;&lt;/object&gt;&lt;/object&gt;&lt;/database&gt;"/>
  <p:tag name="SECTOMILLISECCONVERTED" val="1"/>
</p:tagLst>
</file>

<file path=ppt/theme/theme1.xml><?xml version="1.0" encoding="utf-8"?>
<a:theme xmlns:a="http://schemas.openxmlformats.org/drawingml/2006/main" name="Office Theme">
  <a:themeElements>
    <a:clrScheme name="Custom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5A50"/>
      </a:accent1>
      <a:accent2>
        <a:srgbClr val="FFECD0"/>
      </a:accent2>
      <a:accent3>
        <a:srgbClr val="EBEBEB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2041</TotalTime>
  <Words>1270</Words>
  <Application>Microsoft Office PowerPoint</Application>
  <PresentationFormat>Custom</PresentationFormat>
  <Paragraphs>121</Paragraphs>
  <Slides>27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PowerPoint Presentation</vt:lpstr>
      <vt:lpstr>PowerPoint Presentation</vt:lpstr>
      <vt:lpstr> </vt:lpstr>
      <vt:lpstr>PowerPoint Presentation</vt:lpstr>
      <vt:lpstr>B. Measuring Globalization</vt:lpstr>
      <vt:lpstr>Integration of Goods Markets</vt:lpstr>
      <vt:lpstr>Integration of Goods Markets</vt:lpstr>
      <vt:lpstr>Evidence of globalization of goods</vt:lpstr>
      <vt:lpstr>Trends in globalization of goods</vt:lpstr>
      <vt:lpstr>Integration of Capital Markets</vt:lpstr>
      <vt:lpstr>Trends in globalization of capital markets</vt:lpstr>
      <vt:lpstr>Integration of labour markets?</vt:lpstr>
      <vt:lpstr>C. Specialization and Trade</vt:lpstr>
      <vt:lpstr>Specialization</vt:lpstr>
      <vt:lpstr>Comparative Advantage</vt:lpstr>
      <vt:lpstr>Comparative Advantage: Example</vt:lpstr>
      <vt:lpstr>Comparative Advantage: Example</vt:lpstr>
      <vt:lpstr>Winners and Losers: Short Run</vt:lpstr>
      <vt:lpstr>Hypothetical example</vt:lpstr>
      <vt:lpstr>Winners and Losers: Long Run</vt:lpstr>
      <vt:lpstr>D. The role of policies and institutions</vt:lpstr>
      <vt:lpstr>The power of governments</vt:lpstr>
      <vt:lpstr>Rodrik’s Trilemma</vt:lpstr>
      <vt:lpstr>Rodrik’s Trilemma: Summary</vt:lpstr>
      <vt:lpstr>Trade and Growth</vt:lpstr>
      <vt:lpstr>Globalization and economic performance</vt:lpstr>
      <vt:lpstr>Summary</vt:lpstr>
    </vt:vector>
  </TitlesOfParts>
  <Company>University of Bristol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6</dc:title>
  <dc:creator>AJ Lait</dc:creator>
  <cp:lastModifiedBy>Rajagopalan</cp:lastModifiedBy>
  <cp:revision>169</cp:revision>
  <dcterms:created xsi:type="dcterms:W3CDTF">2017-10-18T20:00:43Z</dcterms:created>
  <dcterms:modified xsi:type="dcterms:W3CDTF">2019-09-27T06:05:04Z</dcterms:modified>
</cp:coreProperties>
</file>

<file path=docProps/thumbnail.jpeg>
</file>